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6" r:id="rId2"/>
    <p:sldId id="277" r:id="rId3"/>
    <p:sldId id="291" r:id="rId4"/>
    <p:sldId id="278" r:id="rId5"/>
    <p:sldId id="280" r:id="rId6"/>
    <p:sldId id="281" r:id="rId7"/>
    <p:sldId id="282" r:id="rId8"/>
    <p:sldId id="283" r:id="rId9"/>
    <p:sldId id="284" r:id="rId10"/>
    <p:sldId id="285" r:id="rId11"/>
    <p:sldId id="292" r:id="rId12"/>
    <p:sldId id="286" r:id="rId13"/>
    <p:sldId id="28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EC9"/>
    <a:srgbClr val="FFD7BB"/>
    <a:srgbClr val="FBE1DE"/>
    <a:srgbClr val="FEC5BB"/>
    <a:srgbClr val="D8E3DC"/>
    <a:srgbClr val="FFE5DA"/>
    <a:srgbClr val="EDE4DB"/>
    <a:srgbClr val="D4A373"/>
    <a:srgbClr val="FBEDCD"/>
    <a:srgbClr val="FEFA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37"/>
    <p:restoredTop sz="94686"/>
  </p:normalViewPr>
  <p:slideViewPr>
    <p:cSldViewPr snapToGrid="0">
      <p:cViewPr varScale="1">
        <p:scale>
          <a:sx n="137" d="100"/>
          <a:sy n="137" d="100"/>
        </p:scale>
        <p:origin x="167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e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4F12D-D561-AFAF-A00F-A74B98E80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E9B51-F11E-0997-07C0-717801A4D8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42A4B-59A5-BF5C-B446-2BF39BB68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956A2-D9D2-28B4-F0FD-9CC827DE3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F42B8-BF09-6CCB-74F3-314ADD5DC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77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B855-2A91-CD32-7CAC-310A0C756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A9B937-257C-3390-526F-2CF2105126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FD048-9C35-4096-56FE-CA5FB1D5B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28CA5-E3A0-DD6E-7553-85C2A5C06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F5358-65D4-D2B6-9A91-21B5215FD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75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4766D2-8CA7-FA64-05B2-EC6D207E86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891AE-7044-E148-F547-F4DF123F2A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46344-2BD4-F5AB-7A75-89FDD0BD2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B8ECC-0671-5601-677A-5A215BA60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2D0D-E24B-2DB4-765C-980A3F5F3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703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97519-B2D1-2E6B-229B-9323F500E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7EF2A-8FC3-0632-A70C-20BF8BA7D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C8AEF-28DF-A40F-FB36-F9034057E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D4778-6BB9-A709-082A-23F7CF3EF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DE844-F4E4-E1FE-66B7-F7E3E00AC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26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43952-98E3-A14F-49A3-27BB3FE98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FA7CFE-8DC2-2198-235B-6CEB6B16E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AA346-3EB9-22FD-F5D3-A694C0D08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25AE4-B121-0A98-D5AE-3589B0604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0096E-E5BE-F4AE-50BF-078E0DF8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73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2BC48-26AE-834F-DD51-CDF66F9A2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81303-D303-C3A9-722F-B44A02F7A3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2017E-F4BD-CAEC-CF92-085070B20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63D3F0-C477-36CA-CAB0-1814618F2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978949-AA52-0BE1-3DC2-87F3EE7C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4C48A-495C-9DF3-F061-00100C686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560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018F2-2117-26AA-5B60-D318622FF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6C1C90-E57A-C745-ABE6-AF9A06BC3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611021-3A2F-E7C3-2D37-C6043CD45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65F8E3-9D6D-AB57-861B-C3A720353C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1CDFC8-E92F-B729-8BE4-6EEEF4B2D5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7D54B-30FC-4C47-488D-03C51B1C3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E26EF4-579F-3B4A-316C-97332D50B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51AE3-6D2E-E884-1866-E884C05E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8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060C7-F323-D769-3286-323FFC84F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85466B-819E-BF32-B5F4-813583A97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C7AF52-5DD4-9A02-01CE-C63C867F2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9E1ECB-34D4-C6EB-0672-A09AB5D33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72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F6B761-F351-CF7A-6FAD-4D4479D9A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73044E-E489-5C45-9665-1501C2D63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CA841-08D8-393D-8C19-6CA2991B8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510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8DF9F-DDAF-520B-79A7-53351300D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BF6FB-6A4E-0E91-EE79-43501BA54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503EB-118D-962E-1A3A-837C9CF299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FF121-4371-1DAC-C961-FCD32AEF5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98901-73DA-762B-6F4A-F1DD1B677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3AD1A2-6980-FFA5-158D-0687D9039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84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1B2B8-027B-2F39-B25A-5C37F5A2A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56771E-5BDF-9F47-9D09-5705D52E95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54FA66-9EB7-DA61-B55E-EAF0B6CEA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489D9-E570-9763-C82A-5C3655D8A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EC5665-6C13-B50B-5DF2-A29BED100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B3B1E-D0F2-7099-87BF-25D75F2C9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0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039686-5EF9-5353-B77F-7530D561F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14E8F0-5561-9D37-9DF4-DD0701898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695DD-4A3E-B626-FBE9-C1CD06752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E7CBF6-D900-4D45-AE79-FAA5F1661AF1}" type="datetimeFigureOut">
              <a:rPr lang="en-US" smtClean="0"/>
              <a:t>7/2/24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A73A6-B7AD-1779-22B3-82E323F96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C68F5-DF3C-2A06-FB1A-A3C9AD809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9E9007-91F8-5947-823A-EBDEA2543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1.jpg"/><Relationship Id="rId7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2.jpg"/><Relationship Id="rId9" Type="http://schemas.openxmlformats.org/officeDocument/2006/relationships/hyperlink" Target="https://www.kaggle.com/datasets/wwj0510/visdrone/data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hyperlink" Target="https://openaccess.thecvf.com/content_eccv_2018_workshops/w27/html/Zhu_VisDrone-DET2018_The_Vision_Meets_Drone_Object_Detection_in_Image_Challenge_ECCVW_2018_paper.html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1.jpg"/><Relationship Id="rId7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2.jp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13.png"/><Relationship Id="rId4" Type="http://schemas.openxmlformats.org/officeDocument/2006/relationships/image" Target="../media/image3.jpg"/><Relationship Id="rId9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 descr="A person holding a tablet&#10;&#10;Description automatically generated">
            <a:extLst>
              <a:ext uri="{FF2B5EF4-FFF2-40B4-BE49-F238E27FC236}">
                <a16:creationId xmlns:a16="http://schemas.microsoft.com/office/drawing/2014/main" id="{637FE3E9-3E64-3531-8590-92E761E23A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>
            <a:off x="6822192" y="3825309"/>
            <a:ext cx="1792392" cy="1889864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71" name="Picture 70" descr="A drone flying in the air&#10;&#10;Description automatically generated">
            <a:extLst>
              <a:ext uri="{FF2B5EF4-FFF2-40B4-BE49-F238E27FC236}">
                <a16:creationId xmlns:a16="http://schemas.microsoft.com/office/drawing/2014/main" id="{656512BD-0EB5-6247-6DD8-BA158E98DE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>
            <a:off x="4975126" y="4910162"/>
            <a:ext cx="2241695" cy="1056298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70" name="Picture 69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F8CDB10D-448A-B5B5-0BA0-0FBEF7EA4A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>
            <a:off x="3577419" y="3794938"/>
            <a:ext cx="1792393" cy="1920234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69" name="Picture 68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B41FF0B5-11B6-7A3B-FAB6-23F8D9750A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>
            <a:off x="3512623" y="1846920"/>
            <a:ext cx="1274374" cy="2146717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68" name="Picture 67" descr="A drone flying in the air&#10;&#10;Description automatically generated">
            <a:extLst>
              <a:ext uri="{FF2B5EF4-FFF2-40B4-BE49-F238E27FC236}">
                <a16:creationId xmlns:a16="http://schemas.microsoft.com/office/drawing/2014/main" id="{86768006-C030-6FCA-DBAA-D76F393E495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>
            <a:off x="4076253" y="891539"/>
            <a:ext cx="2019748" cy="1442331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67" name="Picture 66" descr="A drone flying over a valley&#10;&#10;Description automatically generated">
            <a:extLst>
              <a:ext uri="{FF2B5EF4-FFF2-40B4-BE49-F238E27FC236}">
                <a16:creationId xmlns:a16="http://schemas.microsoft.com/office/drawing/2014/main" id="{CC138F03-9EEA-7742-235C-36285E1D6F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>
            <a:off x="6096001" y="891539"/>
            <a:ext cx="2019748" cy="1512112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66" name="Picture 65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515EF66D-C7F5-5184-1B42-C57B004F20D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>
            <a:off x="7405004" y="1846921"/>
            <a:ext cx="1274373" cy="2146717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4814813" y="3210163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123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183277" y="3195777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A person holding a tablet&#10;&#10;Description automatically generated">
            <a:extLst>
              <a:ext uri="{FF2B5EF4-FFF2-40B4-BE49-F238E27FC236}">
                <a16:creationId xmlns:a16="http://schemas.microsoft.com/office/drawing/2014/main" id="{C7693CE0-32C2-1468-618E-85324BD174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 rot="10572175">
            <a:off x="-1333225" y="1622330"/>
            <a:ext cx="1579032" cy="1695013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8" name="Picture 7" descr="A drone flying in the air&#10;&#10;Description automatically generated">
            <a:extLst>
              <a:ext uri="{FF2B5EF4-FFF2-40B4-BE49-F238E27FC236}">
                <a16:creationId xmlns:a16="http://schemas.microsoft.com/office/drawing/2014/main" id="{2B7511A0-08D0-B143-E5A1-E177DC12F4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 rot="10572175">
            <a:off x="-144665" y="1303615"/>
            <a:ext cx="1974851" cy="947390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9" name="Picture 8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E8A4A944-F63E-24E1-6D5D-9F37EB95AF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 rot="10572175">
            <a:off x="1938531" y="435736"/>
            <a:ext cx="1839107" cy="2451194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14" name="Picture 13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87882B37-763F-B99B-4A40-C2D013964C2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10572175">
            <a:off x="2141717" y="2954536"/>
            <a:ext cx="1122677" cy="1925383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15" name="Picture 14" descr="A drone flying in the air&#10;&#10;Description automatically generated">
            <a:extLst>
              <a:ext uri="{FF2B5EF4-FFF2-40B4-BE49-F238E27FC236}">
                <a16:creationId xmlns:a16="http://schemas.microsoft.com/office/drawing/2014/main" id="{46409DEC-EAD9-61B3-DB66-76304F6CBD2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10572175">
            <a:off x="1068007" y="4495227"/>
            <a:ext cx="1779324" cy="1293622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16" name="Picture 15" descr="A drone flying over a valley&#10;&#10;Description automatically generated">
            <a:extLst>
              <a:ext uri="{FF2B5EF4-FFF2-40B4-BE49-F238E27FC236}">
                <a16:creationId xmlns:a16="http://schemas.microsoft.com/office/drawing/2014/main" id="{3C653410-EE57-09AA-121F-8B9C6AB14B9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10572175">
            <a:off x="-709483" y="4550541"/>
            <a:ext cx="1779324" cy="1356208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17" name="Picture 16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6B39B0B5-E044-30C1-9D44-86DAF8E1E77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10572175">
            <a:off x="-1279800" y="3181618"/>
            <a:ext cx="1122676" cy="1925383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30314B5-D685-09E3-23A8-3017D84933EC}"/>
              </a:ext>
            </a:extLst>
          </p:cNvPr>
          <p:cNvSpPr txBox="1"/>
          <p:nvPr/>
        </p:nvSpPr>
        <p:spPr>
          <a:xfrm>
            <a:off x="3913814" y="654489"/>
            <a:ext cx="6154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Benefits, Challenges and Solutions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E72B9A-6978-372D-6B32-8F24870227AD}"/>
              </a:ext>
            </a:extLst>
          </p:cNvPr>
          <p:cNvSpPr txBox="1"/>
          <p:nvPr/>
        </p:nvSpPr>
        <p:spPr>
          <a:xfrm>
            <a:off x="3913814" y="1364506"/>
            <a:ext cx="7824468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Solutions: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 Scale Variations: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Redesign anchor scales to adapt to object scales.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Fuse multi-level convolutional features for better contextual information.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Implement multi-scale testing and model ensemble techniques.</a:t>
            </a:r>
          </a:p>
          <a:p>
            <a:endParaRPr lang="en-C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 Occlusion: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Develop occlusion handling strategies to improve detection accuracy.</a:t>
            </a:r>
          </a:p>
          <a:p>
            <a:pPr>
              <a:buFont typeface="Arial" panose="020B0604020202020204" pitchFamily="34" charset="0"/>
              <a:buChar char="•"/>
            </a:pPr>
            <a:endParaRPr lang="en-CA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Data Augmentation and Sampling: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Apply data augmentation techniques to balance the dataset artificially.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Use sampling strategies to ensure that underrepresented classes are adequately represented during training.</a:t>
            </a:r>
          </a:p>
          <a:p>
            <a:pPr>
              <a:buFont typeface="Arial" panose="020B0604020202020204" pitchFamily="34" charset="0"/>
              <a:buChar char="•"/>
            </a:pPr>
            <a:endParaRPr lang="en-CA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Model Optimization:</a:t>
            </a:r>
            <a:endParaRPr lang="en-C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Optimize algorithms for efficient processing to meet real-time requirements.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Utilize hardware accelerations like GPUs to reduce latency and improve frame rates.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 algn="l"/>
            <a:endParaRPr lang="en-CA" sz="16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992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F8CDB10D-448A-B5B5-0BA0-0FBEF7EA4A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33" t="1836" r="16069" b="8714"/>
          <a:stretch>
            <a:fillRect/>
          </a:stretch>
        </p:blipFill>
        <p:spPr>
          <a:xfrm rot="8285594">
            <a:off x="346731" y="846313"/>
            <a:ext cx="1689158" cy="1722252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72" name="Picture 71" descr="A person holding a tablet&#10;&#10;Description automatically generated">
            <a:extLst>
              <a:ext uri="{FF2B5EF4-FFF2-40B4-BE49-F238E27FC236}">
                <a16:creationId xmlns:a16="http://schemas.microsoft.com/office/drawing/2014/main" id="{637FE3E9-3E64-3531-8590-92E761E23A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381" r="7511" b="5921"/>
          <a:stretch>
            <a:fillRect/>
          </a:stretch>
        </p:blipFill>
        <p:spPr>
          <a:xfrm rot="8285594">
            <a:off x="-1789774" y="2759063"/>
            <a:ext cx="1689157" cy="1695013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71" name="Picture 70" descr="A drone flying in the air&#10;&#10;Description automatically generated">
            <a:extLst>
              <a:ext uri="{FF2B5EF4-FFF2-40B4-BE49-F238E27FC236}">
                <a16:creationId xmlns:a16="http://schemas.microsoft.com/office/drawing/2014/main" id="{656512BD-0EB5-6247-6DD8-BA158E98DE5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412" t="11621" r="4262" b="20249"/>
          <a:stretch>
            <a:fillRect/>
          </a:stretch>
        </p:blipFill>
        <p:spPr>
          <a:xfrm rot="8285594">
            <a:off x="-1327703" y="1723068"/>
            <a:ext cx="2112583" cy="947390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69" name="Picture 68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B41FF0B5-11B6-7A3B-FAB6-23F8D9750A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8285594">
            <a:off x="2462034" y="1080639"/>
            <a:ext cx="1554351" cy="2491909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68" name="Picture 67" descr="A drone flying in the air&#10;&#10;Description automatically generated">
            <a:extLst>
              <a:ext uri="{FF2B5EF4-FFF2-40B4-BE49-F238E27FC236}">
                <a16:creationId xmlns:a16="http://schemas.microsoft.com/office/drawing/2014/main" id="{86768006-C030-6FCA-DBAA-D76F393E495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8285594">
            <a:off x="1725655" y="3513892"/>
            <a:ext cx="1903418" cy="1293622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67" name="Picture 66" descr="A drone flying over a valley&#10;&#10;Description automatically generated">
            <a:extLst>
              <a:ext uri="{FF2B5EF4-FFF2-40B4-BE49-F238E27FC236}">
                <a16:creationId xmlns:a16="http://schemas.microsoft.com/office/drawing/2014/main" id="{CC138F03-9EEA-7742-235C-36285E1D6F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8285594">
            <a:off x="380522" y="4647755"/>
            <a:ext cx="1903418" cy="1356208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66" name="Picture 65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515EF66D-C7F5-5184-1B42-C57B004F20D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8285594">
            <a:off x="-661593" y="4079886"/>
            <a:ext cx="1200974" cy="1925383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210441" y="3214264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52A7AB-D5C9-2844-17EB-DF95B37E1700}"/>
              </a:ext>
            </a:extLst>
          </p:cNvPr>
          <p:cNvSpPr txBox="1"/>
          <p:nvPr/>
        </p:nvSpPr>
        <p:spPr>
          <a:xfrm>
            <a:off x="4222124" y="877513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Reference: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DEC579-DCCE-82C5-E975-794F277AD098}"/>
              </a:ext>
            </a:extLst>
          </p:cNvPr>
          <p:cNvSpPr txBox="1"/>
          <p:nvPr/>
        </p:nvSpPr>
        <p:spPr>
          <a:xfrm>
            <a:off x="4491202" y="1610011"/>
            <a:ext cx="70104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Dataset: </a:t>
            </a:r>
            <a:r>
              <a:rPr lang="en-CA" sz="1600" b="1" u="sng" dirty="0" err="1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Inter"/>
                <a:cs typeface="Calibri" panose="020F0502020204030204" pitchFamily="34" charset="0"/>
                <a:hlinkClick r:id="rId9"/>
              </a:rPr>
              <a:t>Visdrone</a:t>
            </a:r>
            <a:endParaRPr lang="en-CA" sz="1600" i="0" u="sng" dirty="0">
              <a:solidFill>
                <a:schemeClr val="tx2">
                  <a:lumMod val="50000"/>
                  <a:lumOff val="50000"/>
                </a:schemeClr>
              </a:solidFill>
              <a:effectLst/>
              <a:highlight>
                <a:srgbClr val="FFFFFF"/>
              </a:highlight>
              <a:latin typeface="Inter"/>
            </a:endParaRPr>
          </a:p>
          <a:p>
            <a:endParaRPr lang="en-CA" sz="1600" dirty="0">
              <a:solidFill>
                <a:srgbClr val="202124"/>
              </a:solidFill>
              <a:highlight>
                <a:srgbClr val="FFFFFF"/>
              </a:highlight>
              <a:latin typeface="Inter"/>
            </a:endParaRPr>
          </a:p>
          <a:p>
            <a:r>
              <a:rPr lang="en-CA" sz="1600" b="1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Inter"/>
              </a:rPr>
              <a:t>Papers:</a:t>
            </a:r>
            <a:endParaRPr lang="en-CA" sz="1600" dirty="0"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Zhu, P., Wen, L., Du, D., Bian, X., Ling, H., Hu, Q., ... &amp; Song, Z. (2018). </a:t>
            </a:r>
            <a:r>
              <a:rPr lang="en-CA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VisDrone-DET2018: The Vision Meets Drone Object Detection in Image Challenge Results. </a:t>
            </a:r>
            <a:r>
              <a:rPr lang="en-CA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In </a:t>
            </a:r>
            <a:r>
              <a:rPr lang="en-CA" sz="1600" b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Proceedings of the European Conference on Computer Vision (ECCV) Workshops. </a:t>
            </a:r>
            <a:r>
              <a:rPr lang="en-CA" sz="1600" b="0" u="sng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CA" sz="1600" b="0" u="sng" dirty="0" err="1">
                <a:solidFill>
                  <a:schemeClr val="tx2">
                    <a:lumMod val="50000"/>
                    <a:lumOff val="50000"/>
                  </a:schemeClr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openaccess.thecvf.com</a:t>
            </a:r>
            <a:r>
              <a:rPr lang="en-CA" sz="1600" b="0" u="sng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/content_eccv_2018_workshops/w27/html/Zhu_VisDrone-DET2018_The_Vision_Meets_Drone_Object_Detection_in_Image_Challenge_ECCVW_2018_paper.html</a:t>
            </a:r>
            <a:endParaRPr lang="en-CA" sz="1600" b="0" u="sng" strike="noStrike" dirty="0">
              <a:solidFill>
                <a:schemeClr val="tx2">
                  <a:lumMod val="50000"/>
                  <a:lumOff val="50000"/>
                </a:schemeClr>
              </a:solidFill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60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4304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 descr="A person holding a tablet&#10;&#10;Description automatically generated">
            <a:extLst>
              <a:ext uri="{FF2B5EF4-FFF2-40B4-BE49-F238E27FC236}">
                <a16:creationId xmlns:a16="http://schemas.microsoft.com/office/drawing/2014/main" id="{637FE3E9-3E64-3531-8590-92E761E23A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>
            <a:off x="6822192" y="3825309"/>
            <a:ext cx="1792392" cy="1889864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71" name="Picture 70" descr="A drone flying in the air&#10;&#10;Description automatically generated">
            <a:extLst>
              <a:ext uri="{FF2B5EF4-FFF2-40B4-BE49-F238E27FC236}">
                <a16:creationId xmlns:a16="http://schemas.microsoft.com/office/drawing/2014/main" id="{656512BD-0EB5-6247-6DD8-BA158E98DE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>
            <a:off x="4975126" y="4910162"/>
            <a:ext cx="2241695" cy="1056298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70" name="Picture 69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F8CDB10D-448A-B5B5-0BA0-0FBEF7EA4A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>
            <a:off x="3577419" y="3794938"/>
            <a:ext cx="1792393" cy="1920234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69" name="Picture 68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B41FF0B5-11B6-7A3B-FAB6-23F8D9750A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>
            <a:off x="3512623" y="1846920"/>
            <a:ext cx="1274374" cy="2146717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68" name="Picture 67" descr="A drone flying in the air&#10;&#10;Description automatically generated">
            <a:extLst>
              <a:ext uri="{FF2B5EF4-FFF2-40B4-BE49-F238E27FC236}">
                <a16:creationId xmlns:a16="http://schemas.microsoft.com/office/drawing/2014/main" id="{86768006-C030-6FCA-DBAA-D76F393E495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>
            <a:off x="4076253" y="891539"/>
            <a:ext cx="2019748" cy="1442331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67" name="Picture 66" descr="A drone flying over a valley&#10;&#10;Description automatically generated">
            <a:extLst>
              <a:ext uri="{FF2B5EF4-FFF2-40B4-BE49-F238E27FC236}">
                <a16:creationId xmlns:a16="http://schemas.microsoft.com/office/drawing/2014/main" id="{CC138F03-9EEA-7742-235C-36285E1D6F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>
            <a:off x="6096001" y="891539"/>
            <a:ext cx="2019748" cy="1512112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66" name="Picture 65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515EF66D-C7F5-5184-1B42-C57B004F20D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>
            <a:off x="7405004" y="1846921"/>
            <a:ext cx="1274373" cy="2146717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4884023" y="3195777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4143997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 descr="A person holding a tablet&#10;&#10;Description automatically generated">
            <a:extLst>
              <a:ext uri="{FF2B5EF4-FFF2-40B4-BE49-F238E27FC236}">
                <a16:creationId xmlns:a16="http://schemas.microsoft.com/office/drawing/2014/main" id="{637FE3E9-3E64-3531-8590-92E761E23A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>
            <a:off x="6822192" y="3825309"/>
            <a:ext cx="1792392" cy="1889864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71" name="Picture 70" descr="A drone flying in the air&#10;&#10;Description automatically generated">
            <a:extLst>
              <a:ext uri="{FF2B5EF4-FFF2-40B4-BE49-F238E27FC236}">
                <a16:creationId xmlns:a16="http://schemas.microsoft.com/office/drawing/2014/main" id="{656512BD-0EB5-6247-6DD8-BA158E98DE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>
            <a:off x="4975126" y="4910162"/>
            <a:ext cx="2241695" cy="1056298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70" name="Picture 69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F8CDB10D-448A-B5B5-0BA0-0FBEF7EA4A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>
            <a:off x="3577419" y="3794938"/>
            <a:ext cx="1792393" cy="1920234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69" name="Picture 68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B41FF0B5-11B6-7A3B-FAB6-23F8D9750A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>
            <a:off x="3512623" y="1846920"/>
            <a:ext cx="1274374" cy="2146717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68" name="Picture 67" descr="A drone flying in the air&#10;&#10;Description automatically generated">
            <a:extLst>
              <a:ext uri="{FF2B5EF4-FFF2-40B4-BE49-F238E27FC236}">
                <a16:creationId xmlns:a16="http://schemas.microsoft.com/office/drawing/2014/main" id="{86768006-C030-6FCA-DBAA-D76F393E495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>
            <a:off x="4076253" y="891539"/>
            <a:ext cx="2019748" cy="1442331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67" name="Picture 66" descr="A drone flying over a valley&#10;&#10;Description automatically generated">
            <a:extLst>
              <a:ext uri="{FF2B5EF4-FFF2-40B4-BE49-F238E27FC236}">
                <a16:creationId xmlns:a16="http://schemas.microsoft.com/office/drawing/2014/main" id="{CC138F03-9EEA-7742-235C-36285E1D6F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>
            <a:off x="6096001" y="891539"/>
            <a:ext cx="2019748" cy="1512112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66" name="Picture 65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515EF66D-C7F5-5184-1B42-C57B004F20D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>
            <a:off x="7405004" y="1846921"/>
            <a:ext cx="1274373" cy="2146717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12D0E3-B656-F9E6-BC8F-1D8F9DD95BBD}"/>
              </a:ext>
            </a:extLst>
          </p:cNvPr>
          <p:cNvSpPr txBox="1"/>
          <p:nvPr/>
        </p:nvSpPr>
        <p:spPr>
          <a:xfrm>
            <a:off x="4887473" y="3002350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949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 descr="A person holding a tablet&#10;&#10;Description automatically generated">
            <a:extLst>
              <a:ext uri="{FF2B5EF4-FFF2-40B4-BE49-F238E27FC236}">
                <a16:creationId xmlns:a16="http://schemas.microsoft.com/office/drawing/2014/main" id="{637FE3E9-3E64-3531-8590-92E761E23A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 rot="10572175">
            <a:off x="-1333225" y="1622330"/>
            <a:ext cx="1579032" cy="1695013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71" name="Picture 70" descr="A drone flying in the air&#10;&#10;Description automatically generated">
            <a:extLst>
              <a:ext uri="{FF2B5EF4-FFF2-40B4-BE49-F238E27FC236}">
                <a16:creationId xmlns:a16="http://schemas.microsoft.com/office/drawing/2014/main" id="{656512BD-0EB5-6247-6DD8-BA158E98DE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 rot="10572175">
            <a:off x="-144665" y="1303615"/>
            <a:ext cx="1974851" cy="947390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70" name="Picture 69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F8CDB10D-448A-B5B5-0BA0-0FBEF7EA4A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 rot="10572175">
            <a:off x="1519927" y="1433000"/>
            <a:ext cx="1579033" cy="1722252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69" name="Picture 68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B41FF0B5-11B6-7A3B-FAB6-23F8D9750A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10572175">
            <a:off x="2141717" y="2954536"/>
            <a:ext cx="1122677" cy="1925383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68" name="Picture 67" descr="A drone flying in the air&#10;&#10;Description automatically generated">
            <a:extLst>
              <a:ext uri="{FF2B5EF4-FFF2-40B4-BE49-F238E27FC236}">
                <a16:creationId xmlns:a16="http://schemas.microsoft.com/office/drawing/2014/main" id="{86768006-C030-6FCA-DBAA-D76F393E495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10572175">
            <a:off x="1068007" y="4495227"/>
            <a:ext cx="1779324" cy="1293622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67" name="Picture 66" descr="A drone flying over a valley&#10;&#10;Description automatically generated">
            <a:extLst>
              <a:ext uri="{FF2B5EF4-FFF2-40B4-BE49-F238E27FC236}">
                <a16:creationId xmlns:a16="http://schemas.microsoft.com/office/drawing/2014/main" id="{CC138F03-9EEA-7742-235C-36285E1D6F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10572175">
            <a:off x="-709483" y="4550541"/>
            <a:ext cx="1779324" cy="1356208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66" name="Picture 65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515EF66D-C7F5-5184-1B42-C57B004F20D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10572175">
            <a:off x="-1279800" y="3181618"/>
            <a:ext cx="1122676" cy="1925383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183277" y="3195777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4CC4D0-1BD0-F7D3-325A-DE91E38D355D}"/>
              </a:ext>
            </a:extLst>
          </p:cNvPr>
          <p:cNvSpPr txBox="1"/>
          <p:nvPr/>
        </p:nvSpPr>
        <p:spPr>
          <a:xfrm>
            <a:off x="3755341" y="987131"/>
            <a:ext cx="5435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Case Study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853C20-ED61-59D4-2A77-B966B882597B}"/>
              </a:ext>
            </a:extLst>
          </p:cNvPr>
          <p:cNvSpPr txBox="1"/>
          <p:nvPr/>
        </p:nvSpPr>
        <p:spPr>
          <a:xfrm>
            <a:off x="3745923" y="1481312"/>
            <a:ext cx="806564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u="sng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VisDrone-DET2018: The Vision Meets Drone Object Detection in Image Challenge Results</a:t>
            </a:r>
            <a:endParaRPr lang="en-CA" b="1" u="sng" dirty="0">
              <a:solidFill>
                <a:schemeClr val="accent4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Objective: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Narrow the gap between current object detection performance and real-world requirements on drone platforms.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Organize a large-scale object detection challenge.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Release a comprehensive drone-based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Real-Time Impact: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Enhanced Robustness:</a:t>
            </a:r>
            <a:r>
              <a:rPr lang="en-CA" dirty="0"/>
              <a:t> Improvements in detection algorithms enhance their robustness in real-time applications.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Practical Applications:</a:t>
            </a:r>
            <a:r>
              <a:rPr lang="en-CA" dirty="0"/>
              <a:t> Results applicable in video surveillance, autonomous driving, and image understanding.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Algorithm Development:</a:t>
            </a:r>
            <a:r>
              <a:rPr lang="en-CA" dirty="0"/>
              <a:t> Encourages advancements in real-time drone-based detection systems.</a:t>
            </a:r>
            <a:endParaRPr lang="en-C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385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 descr="A person holding a tablet&#10;&#10;Description automatically generated">
            <a:extLst>
              <a:ext uri="{FF2B5EF4-FFF2-40B4-BE49-F238E27FC236}">
                <a16:creationId xmlns:a16="http://schemas.microsoft.com/office/drawing/2014/main" id="{637FE3E9-3E64-3531-8590-92E761E23A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 rot="10572175">
            <a:off x="-1333225" y="1622330"/>
            <a:ext cx="1579032" cy="1695013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71" name="Picture 70" descr="A drone flying in the air&#10;&#10;Description automatically generated">
            <a:extLst>
              <a:ext uri="{FF2B5EF4-FFF2-40B4-BE49-F238E27FC236}">
                <a16:creationId xmlns:a16="http://schemas.microsoft.com/office/drawing/2014/main" id="{656512BD-0EB5-6247-6DD8-BA158E98DE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 rot="10572175">
            <a:off x="-144665" y="1303615"/>
            <a:ext cx="1974851" cy="947390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70" name="Picture 69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F8CDB10D-448A-B5B5-0BA0-0FBEF7EA4A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 rot="10572175">
            <a:off x="1519927" y="1433000"/>
            <a:ext cx="1579033" cy="1722252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69" name="Picture 68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B41FF0B5-11B6-7A3B-FAB6-23F8D9750A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10572175">
            <a:off x="2141717" y="2954536"/>
            <a:ext cx="1122677" cy="1925383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68" name="Picture 67" descr="A drone flying in the air&#10;&#10;Description automatically generated">
            <a:extLst>
              <a:ext uri="{FF2B5EF4-FFF2-40B4-BE49-F238E27FC236}">
                <a16:creationId xmlns:a16="http://schemas.microsoft.com/office/drawing/2014/main" id="{86768006-C030-6FCA-DBAA-D76F393E495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10572175">
            <a:off x="1068007" y="4495227"/>
            <a:ext cx="1779324" cy="1293622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67" name="Picture 66" descr="A drone flying over a valley&#10;&#10;Description automatically generated">
            <a:extLst>
              <a:ext uri="{FF2B5EF4-FFF2-40B4-BE49-F238E27FC236}">
                <a16:creationId xmlns:a16="http://schemas.microsoft.com/office/drawing/2014/main" id="{CC138F03-9EEA-7742-235C-36285E1D6F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10572175">
            <a:off x="-709483" y="4550541"/>
            <a:ext cx="1779324" cy="1356208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66" name="Picture 65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515EF66D-C7F5-5184-1B42-C57B004F20D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10572175">
            <a:off x="-1279800" y="3181618"/>
            <a:ext cx="1122676" cy="1925383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183277" y="3195777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56908F-6FED-19A2-9739-CFFCAAD1AF1A}"/>
              </a:ext>
            </a:extLst>
          </p:cNvPr>
          <p:cNvSpPr txBox="1"/>
          <p:nvPr/>
        </p:nvSpPr>
        <p:spPr>
          <a:xfrm>
            <a:off x="3023822" y="1192535"/>
            <a:ext cx="3496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Calibri" panose="020F0502020204030204" pitchFamily="34" charset="0"/>
                <a:cs typeface="Calibri" panose="020F0502020204030204" pitchFamily="34" charset="0"/>
              </a:rPr>
              <a:t>Introduction 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D28E22-0FD2-D56C-12C4-2AE1446DB92B}"/>
              </a:ext>
            </a:extLst>
          </p:cNvPr>
          <p:cNvSpPr txBox="1"/>
          <p:nvPr/>
        </p:nvSpPr>
        <p:spPr>
          <a:xfrm>
            <a:off x="3622864" y="1777310"/>
            <a:ext cx="7526489" cy="426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Tasks at a Glance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Object Detection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Pinpointing objects with precision.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Object Tracking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Following objects through dynamic scenes.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Crowd Counting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Accurately estimating crowd sizes.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Semantic Segmentation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Classifying each pixel for detailed scene understanding.</a:t>
            </a:r>
          </a:p>
          <a:p>
            <a:endParaRPr lang="en-CA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The Ultimate Dataset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Expansive and Diverse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Encompassing urban jungles to serene rural landscapes.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Rich Annotations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Detailed labelling of pedestrians, vehicles, and more.</a:t>
            </a:r>
          </a:p>
          <a:p>
            <a:endParaRPr lang="en-CA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Tackling the Toughest Challenges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Scale Variability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Objects seen from varying distances.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Occlusion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Handling hidden and partially visible objects.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Background Diversity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Navigating complex and varied environments.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700" b="1" dirty="0">
                <a:latin typeface="Calibri" panose="020F0502020204030204" pitchFamily="34" charset="0"/>
                <a:cs typeface="Calibri" panose="020F0502020204030204" pitchFamily="34" charset="0"/>
              </a:rPr>
              <a:t>Lighting Variations</a:t>
            </a:r>
            <a:r>
              <a:rPr lang="en-CA" sz="1700" dirty="0">
                <a:latin typeface="Calibri" panose="020F0502020204030204" pitchFamily="34" charset="0"/>
                <a:cs typeface="Calibri" panose="020F0502020204030204" pitchFamily="34" charset="0"/>
              </a:rPr>
              <a:t>: Adapting to different illumination conditions.</a:t>
            </a:r>
          </a:p>
          <a:p>
            <a:pPr lvl="2"/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286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F8CDB10D-448A-B5B5-0BA0-0FBEF7EA4A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33" t="1836" r="16069" b="8714"/>
          <a:stretch>
            <a:fillRect/>
          </a:stretch>
        </p:blipFill>
        <p:spPr>
          <a:xfrm rot="8285594">
            <a:off x="346731" y="846313"/>
            <a:ext cx="1689158" cy="1722252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72" name="Picture 71" descr="A person holding a tablet&#10;&#10;Description automatically generated">
            <a:extLst>
              <a:ext uri="{FF2B5EF4-FFF2-40B4-BE49-F238E27FC236}">
                <a16:creationId xmlns:a16="http://schemas.microsoft.com/office/drawing/2014/main" id="{637FE3E9-3E64-3531-8590-92E761E23A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381" r="7511" b="5921"/>
          <a:stretch>
            <a:fillRect/>
          </a:stretch>
        </p:blipFill>
        <p:spPr>
          <a:xfrm rot="8285594">
            <a:off x="-1789774" y="2759063"/>
            <a:ext cx="1689157" cy="1695013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71" name="Picture 70" descr="A drone flying in the air&#10;&#10;Description automatically generated">
            <a:extLst>
              <a:ext uri="{FF2B5EF4-FFF2-40B4-BE49-F238E27FC236}">
                <a16:creationId xmlns:a16="http://schemas.microsoft.com/office/drawing/2014/main" id="{656512BD-0EB5-6247-6DD8-BA158E98DE5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412" t="11621" r="4262" b="20249"/>
          <a:stretch>
            <a:fillRect/>
          </a:stretch>
        </p:blipFill>
        <p:spPr>
          <a:xfrm rot="8285594">
            <a:off x="-1327703" y="1723068"/>
            <a:ext cx="2112583" cy="947390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69" name="Picture 68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B41FF0B5-11B6-7A3B-FAB6-23F8D9750A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8285594">
            <a:off x="2462034" y="1080639"/>
            <a:ext cx="1554351" cy="2491909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68" name="Picture 67" descr="A drone flying in the air&#10;&#10;Description automatically generated">
            <a:extLst>
              <a:ext uri="{FF2B5EF4-FFF2-40B4-BE49-F238E27FC236}">
                <a16:creationId xmlns:a16="http://schemas.microsoft.com/office/drawing/2014/main" id="{86768006-C030-6FCA-DBAA-D76F393E495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8285594">
            <a:off x="1725655" y="3513892"/>
            <a:ext cx="1903418" cy="1293622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67" name="Picture 66" descr="A drone flying over a valley&#10;&#10;Description automatically generated">
            <a:extLst>
              <a:ext uri="{FF2B5EF4-FFF2-40B4-BE49-F238E27FC236}">
                <a16:creationId xmlns:a16="http://schemas.microsoft.com/office/drawing/2014/main" id="{CC138F03-9EEA-7742-235C-36285E1D6F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8285594">
            <a:off x="380522" y="4647755"/>
            <a:ext cx="1903418" cy="1356208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66" name="Picture 65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515EF66D-C7F5-5184-1B42-C57B004F20D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8285594">
            <a:off x="-661593" y="4079886"/>
            <a:ext cx="1200974" cy="1925383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210441" y="3214264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F84E69-412D-33DF-F2E9-CB23EC5B3B89}"/>
              </a:ext>
            </a:extLst>
          </p:cNvPr>
          <p:cNvSpPr txBox="1"/>
          <p:nvPr/>
        </p:nvSpPr>
        <p:spPr>
          <a:xfrm>
            <a:off x="4222124" y="880222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Calibri" panose="020F0502020204030204" pitchFamily="34" charset="0"/>
                <a:cs typeface="Calibri" panose="020F0502020204030204" pitchFamily="34" charset="0"/>
              </a:rPr>
              <a:t>Objective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C52B70-7622-FD71-929E-CBE06D5A640C}"/>
              </a:ext>
            </a:extLst>
          </p:cNvPr>
          <p:cNvSpPr txBox="1"/>
          <p:nvPr/>
        </p:nvSpPr>
        <p:spPr>
          <a:xfrm>
            <a:off x="4536387" y="1563516"/>
            <a:ext cx="701040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Real-World Impact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Public Safety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: Improve surveillance and emergency response.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Traffic Management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: Monitor and reduce congestion and accidents.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Disaster Response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: Enable rapid assessment and resource allocation.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Environmental Monitoring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: Track changes and monitor wildlife.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Urban Planning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: Assist in development and infrastructure maintenance.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Research Advancement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: Push AI and computer vision boundaries.</a:t>
            </a:r>
          </a:p>
          <a:p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765A4A-ADB1-6919-F570-8D67DD132E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23622" y="4438573"/>
            <a:ext cx="3435045" cy="2146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6F9A98C-CF0C-A652-0F7D-1741137BD98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90846" y="4425838"/>
            <a:ext cx="3640742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97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183277" y="3195777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F84E69-412D-33DF-F2E9-CB23EC5B3B89}"/>
              </a:ext>
            </a:extLst>
          </p:cNvPr>
          <p:cNvSpPr txBox="1"/>
          <p:nvPr/>
        </p:nvSpPr>
        <p:spPr>
          <a:xfrm>
            <a:off x="3869375" y="871945"/>
            <a:ext cx="73066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Role of Machine Learning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C52B70-7622-FD71-929E-CBE06D5A640C}"/>
              </a:ext>
            </a:extLst>
          </p:cNvPr>
          <p:cNvSpPr txBox="1"/>
          <p:nvPr/>
        </p:nvSpPr>
        <p:spPr>
          <a:xfrm>
            <a:off x="3929821" y="1345144"/>
            <a:ext cx="767538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Integration: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Data Processing</a:t>
            </a:r>
            <a:r>
              <a:rPr lang="en-CA" sz="2000" dirty="0">
                <a:latin typeface="Calibri" panose="020F0502020204030204" pitchFamily="34" charset="0"/>
                <a:cs typeface="Calibri" panose="020F0502020204030204" pitchFamily="34" charset="0"/>
              </a:rPr>
              <a:t>: Convert drone data into actionable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Automation</a:t>
            </a:r>
            <a:r>
              <a:rPr lang="en-CA" sz="2000" dirty="0">
                <a:latin typeface="Calibri" panose="020F0502020204030204" pitchFamily="34" charset="0"/>
                <a:cs typeface="Calibri" panose="020F0502020204030204" pitchFamily="34" charset="0"/>
              </a:rPr>
              <a:t>: Minimize human intervention with automated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Adaptability</a:t>
            </a:r>
            <a:r>
              <a:rPr lang="en-CA" sz="2000" dirty="0">
                <a:latin typeface="Calibri" panose="020F0502020204030204" pitchFamily="34" charset="0"/>
                <a:cs typeface="Calibri" panose="020F0502020204030204" pitchFamily="34" charset="0"/>
              </a:rPr>
              <a:t>: Models adapt to new data for continuous improvement.</a:t>
            </a:r>
          </a:p>
          <a:p>
            <a:endParaRPr lang="en-CA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Key Capabilities: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Object Detection</a:t>
            </a:r>
            <a:r>
              <a:rPr lang="en-CA" sz="2000" dirty="0">
                <a:latin typeface="Calibri" panose="020F0502020204030204" pitchFamily="34" charset="0"/>
                <a:cs typeface="Calibri" panose="020F0502020204030204" pitchFamily="34" charset="0"/>
              </a:rPr>
              <a:t>: Real-time identification with CNNs (YOLO, SSD).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Anomaly Detection</a:t>
            </a:r>
            <a:r>
              <a:rPr lang="en-CA" sz="2000" dirty="0">
                <a:latin typeface="Calibri" panose="020F0502020204030204" pitchFamily="34" charset="0"/>
                <a:cs typeface="Calibri" panose="020F0502020204030204" pitchFamily="34" charset="0"/>
              </a:rPr>
              <a:t>: Find unusual patterns with clustering, PCA.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Predictive Analytics</a:t>
            </a:r>
            <a:r>
              <a:rPr lang="en-CA" sz="2000" dirty="0">
                <a:latin typeface="Calibri" panose="020F0502020204030204" pitchFamily="34" charset="0"/>
                <a:cs typeface="Calibri" panose="020F0502020204030204" pitchFamily="34" charset="0"/>
              </a:rPr>
              <a:t>: Forecast events with time series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Semantic Segmentation</a:t>
            </a:r>
            <a:r>
              <a:rPr lang="en-CA" sz="2000" dirty="0">
                <a:latin typeface="Calibri" panose="020F0502020204030204" pitchFamily="34" charset="0"/>
                <a:cs typeface="Calibri" panose="020F0502020204030204" pitchFamily="34" charset="0"/>
              </a:rPr>
              <a:t>: Label each pixel for detailed scene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Crowd Counting</a:t>
            </a:r>
            <a:r>
              <a:rPr lang="en-CA" sz="2000" dirty="0">
                <a:latin typeface="Calibri" panose="020F0502020204030204" pitchFamily="34" charset="0"/>
                <a:cs typeface="Calibri" panose="020F0502020204030204" pitchFamily="34" charset="0"/>
              </a:rPr>
              <a:t>: Estimate crowd sizes for public safety.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" panose="020F0502020204030204" pitchFamily="34" charset="0"/>
                <a:cs typeface="Calibri" panose="020F0502020204030204" pitchFamily="34" charset="0"/>
              </a:rPr>
              <a:t>Multi-Object Tracking</a:t>
            </a:r>
            <a:r>
              <a:rPr lang="en-CA" sz="2000" dirty="0">
                <a:latin typeface="Calibri" panose="020F0502020204030204" pitchFamily="34" charset="0"/>
                <a:cs typeface="Calibri" panose="020F0502020204030204" pitchFamily="34" charset="0"/>
              </a:rPr>
              <a:t>: Track multiple objects across frames.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person holding a tablet&#10;&#10;Description automatically generated">
            <a:extLst>
              <a:ext uri="{FF2B5EF4-FFF2-40B4-BE49-F238E27FC236}">
                <a16:creationId xmlns:a16="http://schemas.microsoft.com/office/drawing/2014/main" id="{FF41BF3C-32DD-E219-4990-1E14962444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 rot="3944042">
            <a:off x="-359796" y="4568704"/>
            <a:ext cx="1579032" cy="1695013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3" name="Picture 2" descr="A drone flying in the air&#10;&#10;Description automatically generated">
            <a:extLst>
              <a:ext uri="{FF2B5EF4-FFF2-40B4-BE49-F238E27FC236}">
                <a16:creationId xmlns:a16="http://schemas.microsoft.com/office/drawing/2014/main" id="{B99810D7-4391-ED49-CA71-42BF8A3E30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 rot="3944042">
            <a:off x="-1691354" y="3885761"/>
            <a:ext cx="1974851" cy="947390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4" name="Picture 3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A1E6AE2F-D24F-FCFD-3F8A-AFE6B7AE55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 rot="3944042">
            <a:off x="-1522157" y="1943520"/>
            <a:ext cx="1579033" cy="1722252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5" name="Picture 4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5C3C5998-CE82-2429-2980-F8A65CD5743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3944042">
            <a:off x="88998" y="905598"/>
            <a:ext cx="1122677" cy="1925383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11" name="Picture 10" descr="A drone flying in the air&#10;&#10;Description automatically generated">
            <a:extLst>
              <a:ext uri="{FF2B5EF4-FFF2-40B4-BE49-F238E27FC236}">
                <a16:creationId xmlns:a16="http://schemas.microsoft.com/office/drawing/2014/main" id="{F8F17A87-B0C7-E150-88A1-054E4EE7A94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3944042">
            <a:off x="1364940" y="841055"/>
            <a:ext cx="2370185" cy="1424952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12" name="Picture 11" descr="A drone flying over a valley&#10;&#10;Description automatically generated">
            <a:extLst>
              <a:ext uri="{FF2B5EF4-FFF2-40B4-BE49-F238E27FC236}">
                <a16:creationId xmlns:a16="http://schemas.microsoft.com/office/drawing/2014/main" id="{E7055D5A-F557-FA44-5249-49AEEAC2D24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3944042">
            <a:off x="1871539" y="3095172"/>
            <a:ext cx="1779324" cy="1356208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13" name="Picture 12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8500CDE1-CD1E-0C5D-BAE6-8F7B2B3B14B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3944042">
            <a:off x="1498243" y="4031678"/>
            <a:ext cx="1122676" cy="1925383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63922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183277" y="3195777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F84E69-412D-33DF-F2E9-CB23EC5B3B89}"/>
              </a:ext>
            </a:extLst>
          </p:cNvPr>
          <p:cNvSpPr txBox="1"/>
          <p:nvPr/>
        </p:nvSpPr>
        <p:spPr>
          <a:xfrm>
            <a:off x="3717380" y="883967"/>
            <a:ext cx="76753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System Architecture For Drone Surveillance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C52B70-7622-FD71-929E-CBE06D5A640C}"/>
              </a:ext>
            </a:extLst>
          </p:cNvPr>
          <p:cNvSpPr txBox="1"/>
          <p:nvPr/>
        </p:nvSpPr>
        <p:spPr>
          <a:xfrm>
            <a:off x="4026428" y="1730338"/>
            <a:ext cx="767538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CA" sz="16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A person holding a tablet&#10;&#10;Description automatically generated">
            <a:extLst>
              <a:ext uri="{FF2B5EF4-FFF2-40B4-BE49-F238E27FC236}">
                <a16:creationId xmlns:a16="http://schemas.microsoft.com/office/drawing/2014/main" id="{B186D1F3-BCBD-C476-A1A1-5C8825707E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 rot="883013">
            <a:off x="1246738" y="4313517"/>
            <a:ext cx="1579032" cy="1695013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9" name="Picture 8" descr="A drone flying in the air&#10;&#10;Description automatically generated">
            <a:extLst>
              <a:ext uri="{FF2B5EF4-FFF2-40B4-BE49-F238E27FC236}">
                <a16:creationId xmlns:a16="http://schemas.microsoft.com/office/drawing/2014/main" id="{259F9711-C788-4B3B-7474-22AC7A6F81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 rot="883013">
            <a:off x="-485788" y="4903761"/>
            <a:ext cx="1974851" cy="947390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14" name="Picture 13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B1BAD8BD-C204-24E0-C54B-23B3502D58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 rot="883013">
            <a:off x="-1514549" y="3560537"/>
            <a:ext cx="1579033" cy="1722252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18" name="Picture 17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DFF7A93F-33CE-CF23-7C87-25C92BE5052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883013">
            <a:off x="-1144219" y="1794885"/>
            <a:ext cx="1122677" cy="1925383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19" name="Picture 18" descr="A drone flying in the air&#10;&#10;Description automatically generated">
            <a:extLst>
              <a:ext uri="{FF2B5EF4-FFF2-40B4-BE49-F238E27FC236}">
                <a16:creationId xmlns:a16="http://schemas.microsoft.com/office/drawing/2014/main" id="{1B3E0E25-0537-6441-0992-2E4ADC38DBD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883013">
            <a:off x="-376811" y="1186031"/>
            <a:ext cx="1779324" cy="1293622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20" name="Picture 19" descr="A drone flying over a valley&#10;&#10;Description automatically generated">
            <a:extLst>
              <a:ext uri="{FF2B5EF4-FFF2-40B4-BE49-F238E27FC236}">
                <a16:creationId xmlns:a16="http://schemas.microsoft.com/office/drawing/2014/main" id="{EC353FAA-A845-D742-3703-6268808D82C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883013">
            <a:off x="1634457" y="731630"/>
            <a:ext cx="2406939" cy="1834578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21" name="Picture 20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0516CB33-77FC-2E9A-C6C9-EFE8B7A1A0D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883013">
            <a:off x="2172330" y="2666010"/>
            <a:ext cx="1122676" cy="1925383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pic>
        <p:nvPicPr>
          <p:cNvPr id="24" name="Picture 23" descr="A diagram of a system architecture&#10;&#10;Description automatically generated">
            <a:extLst>
              <a:ext uri="{FF2B5EF4-FFF2-40B4-BE49-F238E27FC236}">
                <a16:creationId xmlns:a16="http://schemas.microsoft.com/office/drawing/2014/main" id="{7543BB63-9837-290F-E7C7-DA3B319C29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6428" y="1622745"/>
            <a:ext cx="7267155" cy="503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4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183277" y="3195777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F84E69-412D-33DF-F2E9-CB23EC5B3B89}"/>
              </a:ext>
            </a:extLst>
          </p:cNvPr>
          <p:cNvSpPr txBox="1"/>
          <p:nvPr/>
        </p:nvSpPr>
        <p:spPr>
          <a:xfrm>
            <a:off x="3867058" y="854584"/>
            <a:ext cx="5435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Data Collection and Processing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C52B70-7622-FD71-929E-CBE06D5A640C}"/>
              </a:ext>
            </a:extLst>
          </p:cNvPr>
          <p:cNvSpPr txBox="1"/>
          <p:nvPr/>
        </p:nvSpPr>
        <p:spPr>
          <a:xfrm>
            <a:off x="4026428" y="1730338"/>
            <a:ext cx="767538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CA" sz="16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person holding a tablet&#10;&#10;Description automatically generated">
            <a:extLst>
              <a:ext uri="{FF2B5EF4-FFF2-40B4-BE49-F238E27FC236}">
                <a16:creationId xmlns:a16="http://schemas.microsoft.com/office/drawing/2014/main" id="{A2DE8ED1-684D-9FBD-2508-75605E44D5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 rot="19588987">
            <a:off x="2035398" y="2944520"/>
            <a:ext cx="1579032" cy="1740740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3" name="Picture 2" descr="A drone flying in the air&#10;&#10;Description automatically generated">
            <a:extLst>
              <a:ext uri="{FF2B5EF4-FFF2-40B4-BE49-F238E27FC236}">
                <a16:creationId xmlns:a16="http://schemas.microsoft.com/office/drawing/2014/main" id="{FB503B41-BEEA-ACCC-5215-988DD12B43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 rot="19588987">
            <a:off x="985983" y="4633427"/>
            <a:ext cx="1974851" cy="972948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4" name="Picture 3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1C8CCEE9-3DA6-77BF-D7CB-F54E733C42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 rot="19588987">
            <a:off x="-352992" y="4501722"/>
            <a:ext cx="1579033" cy="1768714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5" name="Picture 4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91AC411A-D7A7-7774-895B-0E0B2E2DE02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19588987">
            <a:off x="-1293025" y="3144927"/>
            <a:ext cx="1122677" cy="1977325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11" name="Picture 10" descr="A drone flying in the air&#10;&#10;Description automatically generated">
            <a:extLst>
              <a:ext uri="{FF2B5EF4-FFF2-40B4-BE49-F238E27FC236}">
                <a16:creationId xmlns:a16="http://schemas.microsoft.com/office/drawing/2014/main" id="{3F15E18C-74AE-7C4D-3D2B-989BCCBA0DC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19588987">
            <a:off x="-1597602" y="2007403"/>
            <a:ext cx="1779324" cy="1328520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12" name="Picture 11" descr="A drone flying over a valley&#10;&#10;Description automatically generated">
            <a:extLst>
              <a:ext uri="{FF2B5EF4-FFF2-40B4-BE49-F238E27FC236}">
                <a16:creationId xmlns:a16="http://schemas.microsoft.com/office/drawing/2014/main" id="{53D5AE42-BA60-2BD0-519C-381D2BA39C1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19588987">
            <a:off x="-98017" y="1016815"/>
            <a:ext cx="1779324" cy="1392795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13" name="Picture 12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FF6E45D5-D9E5-7302-C24A-5E290036521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19588987">
            <a:off x="1997337" y="360528"/>
            <a:ext cx="1264286" cy="2573586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pic>
        <p:nvPicPr>
          <p:cNvPr id="23" name="Picture 22" descr="A diagram of data processing&#10;&#10;Description automatically generated">
            <a:extLst>
              <a:ext uri="{FF2B5EF4-FFF2-40B4-BE49-F238E27FC236}">
                <a16:creationId xmlns:a16="http://schemas.microsoft.com/office/drawing/2014/main" id="{DF3BB127-FA0F-E200-6231-FFD088CC29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96056" y="1439359"/>
            <a:ext cx="7772400" cy="506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70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125668" y="3189476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A person holding a tablet&#10;&#10;Description automatically generated">
            <a:extLst>
              <a:ext uri="{FF2B5EF4-FFF2-40B4-BE49-F238E27FC236}">
                <a16:creationId xmlns:a16="http://schemas.microsoft.com/office/drawing/2014/main" id="{22D289D9-2B26-0BBC-9CF6-077285C115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 rot="16593053">
            <a:off x="1907849" y="643539"/>
            <a:ext cx="2103305" cy="2257794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9" name="Picture 8" descr="A drone flying in the air&#10;&#10;Description automatically generated">
            <a:extLst>
              <a:ext uri="{FF2B5EF4-FFF2-40B4-BE49-F238E27FC236}">
                <a16:creationId xmlns:a16="http://schemas.microsoft.com/office/drawing/2014/main" id="{46E22670-91F6-E8A3-6FFB-7E294DEF70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 rot="16593053">
            <a:off x="1798363" y="3338994"/>
            <a:ext cx="1974851" cy="947390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14" name="Picture 13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D18EC3AA-D51D-FE9F-8CF2-239EEB9DAA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 rot="16593053">
            <a:off x="1224408" y="4301557"/>
            <a:ext cx="1579033" cy="1722252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15" name="Picture 14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ACD856D5-C395-5445-8B7E-1139FEB121F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16593053">
            <a:off x="-214819" y="4295650"/>
            <a:ext cx="1122677" cy="1925383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16" name="Picture 15" descr="A drone flying in the air&#10;&#10;Description automatically generated">
            <a:extLst>
              <a:ext uri="{FF2B5EF4-FFF2-40B4-BE49-F238E27FC236}">
                <a16:creationId xmlns:a16="http://schemas.microsoft.com/office/drawing/2014/main" id="{18C9F6C6-8CA9-AC83-B444-51A519363A9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16593053">
            <a:off x="-1614141" y="3658260"/>
            <a:ext cx="1779324" cy="1293622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17" name="Picture 16" descr="A drone flying over a valley&#10;&#10;Description automatically generated">
            <a:extLst>
              <a:ext uri="{FF2B5EF4-FFF2-40B4-BE49-F238E27FC236}">
                <a16:creationId xmlns:a16="http://schemas.microsoft.com/office/drawing/2014/main" id="{4B576A39-04E0-F2D4-E545-E23A66D1926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16593053">
            <a:off x="-1380056" y="1862831"/>
            <a:ext cx="1779324" cy="1356208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18" name="Picture 17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85BC5518-DB46-33CD-DFEC-D652A8AE01E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16593053">
            <a:off x="176386" y="888994"/>
            <a:ext cx="1122676" cy="1925383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2C48AC-37CB-F56F-ACA0-F78F34B0409B}"/>
              </a:ext>
            </a:extLst>
          </p:cNvPr>
          <p:cNvSpPr txBox="1"/>
          <p:nvPr/>
        </p:nvSpPr>
        <p:spPr>
          <a:xfrm>
            <a:off x="4016058" y="872211"/>
            <a:ext cx="6154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Dataset: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9EB876-C2C1-E5B1-110B-FE761FBF0244}"/>
              </a:ext>
            </a:extLst>
          </p:cNvPr>
          <p:cNvSpPr txBox="1"/>
          <p:nvPr/>
        </p:nvSpPr>
        <p:spPr>
          <a:xfrm>
            <a:off x="4044494" y="1531722"/>
            <a:ext cx="76395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Total Images: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2590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Training: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1942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Validation: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165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Testing: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483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Annotations: </a:t>
            </a:r>
            <a:r>
              <a:rPr lang="en-CA" dirty="0"/>
              <a:t>Object bounding boxes, categories, occlusion, truncation ratios.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Scenarios: </a:t>
            </a:r>
            <a:r>
              <a:rPr lang="en-CA" dirty="0"/>
              <a:t>Diverse real-world scenarios across different cities.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Categories:</a:t>
            </a:r>
            <a:r>
              <a:rPr lang="en-CA" dirty="0"/>
              <a:t> 10 predefined categories (e.g., pedestrian, car, bus).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E23D1C-D001-B506-7271-A5AECF19A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5069" y="4497451"/>
            <a:ext cx="3413835" cy="192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611D4EC-F0D5-75CC-1D2E-8A881D5A0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4247" y="4497451"/>
            <a:ext cx="3594904" cy="207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48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4B6D54-AF49-3FDA-FC4E-16A1C0EEB17E}"/>
              </a:ext>
            </a:extLst>
          </p:cNvPr>
          <p:cNvSpPr txBox="1"/>
          <p:nvPr/>
        </p:nvSpPr>
        <p:spPr>
          <a:xfrm>
            <a:off x="-183277" y="3195777"/>
            <a:ext cx="241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SkySight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person holding a tablet&#10;&#10;Description automatically generated">
            <a:extLst>
              <a:ext uri="{FF2B5EF4-FFF2-40B4-BE49-F238E27FC236}">
                <a16:creationId xmlns:a16="http://schemas.microsoft.com/office/drawing/2014/main" id="{1F61D514-5ED0-BDB8-CB24-DBAFE69A9F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81" r="7511" b="5921"/>
          <a:stretch>
            <a:fillRect/>
          </a:stretch>
        </p:blipFill>
        <p:spPr>
          <a:xfrm rot="13681570">
            <a:off x="135694" y="869463"/>
            <a:ext cx="1579032" cy="1695013"/>
          </a:xfrm>
          <a:custGeom>
            <a:avLst/>
            <a:gdLst>
              <a:gd name="connsiteX0" fmla="*/ 791226 w 1579032"/>
              <a:gd name="connsiteY0" fmla="*/ 0 h 1695013"/>
              <a:gd name="connsiteX1" fmla="*/ 917572 w 1579032"/>
              <a:gd name="connsiteY1" fmla="*/ 0 h 1695013"/>
              <a:gd name="connsiteX2" fmla="*/ 1579032 w 1579032"/>
              <a:gd name="connsiteY2" fmla="*/ 150974 h 1695013"/>
              <a:gd name="connsiteX3" fmla="*/ 347702 w 1579032"/>
              <a:gd name="connsiteY3" fmla="*/ 1695013 h 1695013"/>
              <a:gd name="connsiteX4" fmla="*/ 0 w 1579032"/>
              <a:gd name="connsiteY4" fmla="*/ 973002 h 1695013"/>
              <a:gd name="connsiteX5" fmla="*/ 63742 w 1579032"/>
              <a:gd name="connsiteY5" fmla="*/ 942296 h 1695013"/>
              <a:gd name="connsiteX6" fmla="*/ 769774 w 1579032"/>
              <a:gd name="connsiteY6" fmla="*/ 83432 h 1695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9032" h="1695013">
                <a:moveTo>
                  <a:pt x="791226" y="0"/>
                </a:moveTo>
                <a:lnTo>
                  <a:pt x="917572" y="0"/>
                </a:lnTo>
                <a:lnTo>
                  <a:pt x="1579032" y="150974"/>
                </a:lnTo>
                <a:cubicBezTo>
                  <a:pt x="1424915" y="826204"/>
                  <a:pt x="971708" y="1394508"/>
                  <a:pt x="347702" y="1695013"/>
                </a:cubicBezTo>
                <a:lnTo>
                  <a:pt x="0" y="973002"/>
                </a:lnTo>
                <a:lnTo>
                  <a:pt x="63742" y="942296"/>
                </a:lnTo>
                <a:cubicBezTo>
                  <a:pt x="398336" y="760534"/>
                  <a:pt x="654782" y="453144"/>
                  <a:pt x="769774" y="83432"/>
                </a:cubicBezTo>
                <a:close/>
              </a:path>
            </a:pathLst>
          </a:custGeom>
        </p:spPr>
      </p:pic>
      <p:pic>
        <p:nvPicPr>
          <p:cNvPr id="3" name="Picture 2" descr="A drone flying in the air&#10;&#10;Description automatically generated">
            <a:extLst>
              <a:ext uri="{FF2B5EF4-FFF2-40B4-BE49-F238E27FC236}">
                <a16:creationId xmlns:a16="http://schemas.microsoft.com/office/drawing/2014/main" id="{45EDFDAD-1671-D3E3-8AA6-2FCEBF7CBF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2" t="11621" r="4262" b="20249"/>
          <a:stretch>
            <a:fillRect/>
          </a:stretch>
        </p:blipFill>
        <p:spPr>
          <a:xfrm rot="13681570">
            <a:off x="1646643" y="1085004"/>
            <a:ext cx="2634681" cy="1263928"/>
          </a:xfrm>
          <a:custGeom>
            <a:avLst/>
            <a:gdLst>
              <a:gd name="connsiteX0" fmla="*/ 347703 w 1974851"/>
              <a:gd name="connsiteY0" fmla="*/ 0 h 947390"/>
              <a:gd name="connsiteX1" fmla="*/ 412974 w 1974851"/>
              <a:gd name="connsiteY1" fmla="*/ 31443 h 947390"/>
              <a:gd name="connsiteX2" fmla="*/ 987451 w 1974851"/>
              <a:gd name="connsiteY2" fmla="*/ 147424 h 947390"/>
              <a:gd name="connsiteX3" fmla="*/ 1561928 w 1974851"/>
              <a:gd name="connsiteY3" fmla="*/ 31443 h 947390"/>
              <a:gd name="connsiteX4" fmla="*/ 1627167 w 1974851"/>
              <a:gd name="connsiteY4" fmla="*/ 16 h 947390"/>
              <a:gd name="connsiteX5" fmla="*/ 1974851 w 1974851"/>
              <a:gd name="connsiteY5" fmla="*/ 722035 h 947390"/>
              <a:gd name="connsiteX6" fmla="*/ 0 w 1974851"/>
              <a:gd name="connsiteY6" fmla="*/ 722011 h 94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4851" h="947390">
                <a:moveTo>
                  <a:pt x="347703" y="0"/>
                </a:moveTo>
                <a:lnTo>
                  <a:pt x="412974" y="31443"/>
                </a:lnTo>
                <a:cubicBezTo>
                  <a:pt x="589546" y="106126"/>
                  <a:pt x="783676" y="147424"/>
                  <a:pt x="987451" y="147424"/>
                </a:cubicBezTo>
                <a:cubicBezTo>
                  <a:pt x="1191227" y="147424"/>
                  <a:pt x="1385357" y="106126"/>
                  <a:pt x="1561928" y="31443"/>
                </a:cubicBezTo>
                <a:lnTo>
                  <a:pt x="1627167" y="16"/>
                </a:lnTo>
                <a:lnTo>
                  <a:pt x="1974851" y="722035"/>
                </a:lnTo>
                <a:cubicBezTo>
                  <a:pt x="1350855" y="1022517"/>
                  <a:pt x="623989" y="1022508"/>
                  <a:pt x="0" y="722011"/>
                </a:cubicBezTo>
                <a:close/>
              </a:path>
            </a:pathLst>
          </a:custGeom>
        </p:spPr>
      </p:pic>
      <p:pic>
        <p:nvPicPr>
          <p:cNvPr id="4" name="Picture 3" descr="An aerial view of a beach with buildings and trees&#10;&#10;Description automatically generated">
            <a:extLst>
              <a:ext uri="{FF2B5EF4-FFF2-40B4-BE49-F238E27FC236}">
                <a16:creationId xmlns:a16="http://schemas.microsoft.com/office/drawing/2014/main" id="{94B1A6DA-7D9C-DB40-FE36-69FBB5F95FF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33" t="1836" r="16069" b="8714"/>
          <a:stretch>
            <a:fillRect/>
          </a:stretch>
        </p:blipFill>
        <p:spPr>
          <a:xfrm rot="13681570">
            <a:off x="2037324" y="2990124"/>
            <a:ext cx="1579033" cy="1722252"/>
          </a:xfrm>
          <a:custGeom>
            <a:avLst/>
            <a:gdLst>
              <a:gd name="connsiteX0" fmla="*/ 780802 w 1579033"/>
              <a:gd name="connsiteY0" fmla="*/ 0 h 1722252"/>
              <a:gd name="connsiteX1" fmla="*/ 809259 w 1579033"/>
              <a:gd name="connsiteY1" fmla="*/ 110671 h 1722252"/>
              <a:gd name="connsiteX2" fmla="*/ 1515291 w 1579033"/>
              <a:gd name="connsiteY2" fmla="*/ 969535 h 1722252"/>
              <a:gd name="connsiteX3" fmla="*/ 1579033 w 1579033"/>
              <a:gd name="connsiteY3" fmla="*/ 1000241 h 1722252"/>
              <a:gd name="connsiteX4" fmla="*/ 1231330 w 1579033"/>
              <a:gd name="connsiteY4" fmla="*/ 1722252 h 1722252"/>
              <a:gd name="connsiteX5" fmla="*/ 0 w 1579033"/>
              <a:gd name="connsiteY5" fmla="*/ 178212 h 1722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9033" h="1722252">
                <a:moveTo>
                  <a:pt x="780802" y="0"/>
                </a:moveTo>
                <a:lnTo>
                  <a:pt x="809259" y="110671"/>
                </a:lnTo>
                <a:cubicBezTo>
                  <a:pt x="924251" y="480383"/>
                  <a:pt x="1180697" y="787773"/>
                  <a:pt x="1515291" y="969535"/>
                </a:cubicBezTo>
                <a:lnTo>
                  <a:pt x="1579033" y="1000241"/>
                </a:lnTo>
                <a:lnTo>
                  <a:pt x="1231330" y="1722252"/>
                </a:lnTo>
                <a:cubicBezTo>
                  <a:pt x="607324" y="1421746"/>
                  <a:pt x="154116" y="853442"/>
                  <a:pt x="0" y="178212"/>
                </a:cubicBezTo>
                <a:close/>
              </a:path>
            </a:pathLst>
          </a:custGeom>
        </p:spPr>
      </p:pic>
      <p:pic>
        <p:nvPicPr>
          <p:cNvPr id="5" name="Picture 4" descr="Drone flying over a snowy road&#10;&#10;Description automatically generated">
            <a:extLst>
              <a:ext uri="{FF2B5EF4-FFF2-40B4-BE49-F238E27FC236}">
                <a16:creationId xmlns:a16="http://schemas.microsoft.com/office/drawing/2014/main" id="{DF2448BD-EC17-8B04-D13D-6C38F1E48F5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072" t="774" r="30324" b="11462"/>
          <a:stretch>
            <a:fillRect/>
          </a:stretch>
        </p:blipFill>
        <p:spPr>
          <a:xfrm rot="13681570">
            <a:off x="1232857" y="4201202"/>
            <a:ext cx="1122677" cy="1925383"/>
          </a:xfrm>
          <a:custGeom>
            <a:avLst/>
            <a:gdLst>
              <a:gd name="connsiteX0" fmla="*/ 496537 w 1122677"/>
              <a:gd name="connsiteY0" fmla="*/ 0 h 1925383"/>
              <a:gd name="connsiteX1" fmla="*/ 1122677 w 1122677"/>
              <a:gd name="connsiteY1" fmla="*/ 499330 h 1925383"/>
              <a:gd name="connsiteX2" fmla="*/ 1052043 w 1122677"/>
              <a:gd name="connsiteY2" fmla="*/ 593788 h 1925383"/>
              <a:gd name="connsiteX3" fmla="*/ 799987 w 1122677"/>
              <a:gd name="connsiteY3" fmla="*/ 1418963 h 1925383"/>
              <a:gd name="connsiteX4" fmla="*/ 829972 w 1122677"/>
              <a:gd name="connsiteY4" fmla="*/ 1716403 h 1925383"/>
              <a:gd name="connsiteX5" fmla="*/ 837883 w 1122677"/>
              <a:gd name="connsiteY5" fmla="*/ 1747171 h 1925383"/>
              <a:gd name="connsiteX6" fmla="*/ 57081 w 1122677"/>
              <a:gd name="connsiteY6" fmla="*/ 1925383 h 1925383"/>
              <a:gd name="connsiteX7" fmla="*/ 496537 w 1122677"/>
              <a:gd name="connsiteY7" fmla="*/ 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2677" h="1925383">
                <a:moveTo>
                  <a:pt x="496537" y="0"/>
                </a:moveTo>
                <a:lnTo>
                  <a:pt x="1122677" y="499330"/>
                </a:lnTo>
                <a:lnTo>
                  <a:pt x="1052043" y="593788"/>
                </a:lnTo>
                <a:cubicBezTo>
                  <a:pt x="892908" y="829339"/>
                  <a:pt x="799987" y="1113300"/>
                  <a:pt x="799987" y="1418963"/>
                </a:cubicBezTo>
                <a:cubicBezTo>
                  <a:pt x="799987" y="1520851"/>
                  <a:pt x="810312" y="1620327"/>
                  <a:pt x="829972" y="1716403"/>
                </a:cubicBezTo>
                <a:lnTo>
                  <a:pt x="837883" y="1747171"/>
                </a:lnTo>
                <a:lnTo>
                  <a:pt x="57081" y="1925383"/>
                </a:lnTo>
                <a:cubicBezTo>
                  <a:pt x="-97035" y="1250154"/>
                  <a:pt x="64713" y="541492"/>
                  <a:pt x="496537" y="0"/>
                </a:cubicBezTo>
                <a:close/>
              </a:path>
            </a:pathLst>
          </a:custGeom>
        </p:spPr>
      </p:pic>
      <p:pic>
        <p:nvPicPr>
          <p:cNvPr id="11" name="Picture 10" descr="A drone flying in the air&#10;&#10;Description automatically generated">
            <a:extLst>
              <a:ext uri="{FF2B5EF4-FFF2-40B4-BE49-F238E27FC236}">
                <a16:creationId xmlns:a16="http://schemas.microsoft.com/office/drawing/2014/main" id="{17BE8693-E11A-BA76-2B4E-658ADB27754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668" r="10130"/>
          <a:stretch>
            <a:fillRect/>
          </a:stretch>
        </p:blipFill>
        <p:spPr>
          <a:xfrm rot="13681570">
            <a:off x="-519015" y="4688171"/>
            <a:ext cx="1779324" cy="1293622"/>
          </a:xfrm>
          <a:custGeom>
            <a:avLst/>
            <a:gdLst>
              <a:gd name="connsiteX0" fmla="*/ 1779324 w 1779324"/>
              <a:gd name="connsiteY0" fmla="*/ 0 h 1293622"/>
              <a:gd name="connsiteX1" fmla="*/ 1779324 w 1779324"/>
              <a:gd name="connsiteY1" fmla="*/ 799966 h 1293622"/>
              <a:gd name="connsiteX2" fmla="*/ 748318 w 1779324"/>
              <a:gd name="connsiteY2" fmla="*/ 1219795 h 1293622"/>
              <a:gd name="connsiteX3" fmla="*/ 680411 w 1779324"/>
              <a:gd name="connsiteY3" fmla="*/ 1293622 h 1293622"/>
              <a:gd name="connsiteX4" fmla="*/ 547660 w 1779324"/>
              <a:gd name="connsiteY4" fmla="*/ 1293622 h 1293622"/>
              <a:gd name="connsiteX5" fmla="*/ 0 w 1779324"/>
              <a:gd name="connsiteY5" fmla="*/ 856878 h 1293622"/>
              <a:gd name="connsiteX6" fmla="*/ 1779324 w 1779324"/>
              <a:gd name="connsiteY6" fmla="*/ 0 h 129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9324" h="1293622">
                <a:moveTo>
                  <a:pt x="1779324" y="0"/>
                </a:moveTo>
                <a:lnTo>
                  <a:pt x="1779324" y="799966"/>
                </a:lnTo>
                <a:cubicBezTo>
                  <a:pt x="1378141" y="799966"/>
                  <a:pt x="1014344" y="960037"/>
                  <a:pt x="748318" y="1219795"/>
                </a:cubicBezTo>
                <a:lnTo>
                  <a:pt x="680411" y="1293622"/>
                </a:lnTo>
                <a:lnTo>
                  <a:pt x="547660" y="1293622"/>
                </a:lnTo>
                <a:lnTo>
                  <a:pt x="0" y="856878"/>
                </a:lnTo>
                <a:cubicBezTo>
                  <a:pt x="431825" y="315386"/>
                  <a:pt x="1086729" y="0"/>
                  <a:pt x="1779324" y="0"/>
                </a:cubicBezTo>
                <a:close/>
              </a:path>
            </a:pathLst>
          </a:custGeom>
        </p:spPr>
      </p:pic>
      <p:pic>
        <p:nvPicPr>
          <p:cNvPr id="12" name="Picture 11" descr="A drone flying over a valley&#10;&#10;Description automatically generated">
            <a:extLst>
              <a:ext uri="{FF2B5EF4-FFF2-40B4-BE49-F238E27FC236}">
                <a16:creationId xmlns:a16="http://schemas.microsoft.com/office/drawing/2014/main" id="{BBCA60CA-4AA4-E761-E09F-993A97FC40A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1430" t="959" r="4216" b="28603"/>
          <a:stretch>
            <a:fillRect/>
          </a:stretch>
        </p:blipFill>
        <p:spPr>
          <a:xfrm rot="13681570">
            <a:off x="-1685745" y="3313110"/>
            <a:ext cx="1779324" cy="1356208"/>
          </a:xfrm>
          <a:custGeom>
            <a:avLst/>
            <a:gdLst>
              <a:gd name="connsiteX0" fmla="*/ 0 w 1779324"/>
              <a:gd name="connsiteY0" fmla="*/ 0 h 1356208"/>
              <a:gd name="connsiteX1" fmla="*/ 1779324 w 1779324"/>
              <a:gd name="connsiteY1" fmla="*/ 856878 h 1356208"/>
              <a:gd name="connsiteX2" fmla="*/ 1153184 w 1779324"/>
              <a:gd name="connsiteY2" fmla="*/ 1356208 h 1356208"/>
              <a:gd name="connsiteX3" fmla="*/ 1138856 w 1779324"/>
              <a:gd name="connsiteY3" fmla="*/ 1337047 h 1356208"/>
              <a:gd name="connsiteX4" fmla="*/ 0 w 1779324"/>
              <a:gd name="connsiteY4" fmla="*/ 799966 h 135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9324" h="1356208">
                <a:moveTo>
                  <a:pt x="0" y="0"/>
                </a:moveTo>
                <a:cubicBezTo>
                  <a:pt x="692595" y="0"/>
                  <a:pt x="1347499" y="315385"/>
                  <a:pt x="1779324" y="856878"/>
                </a:cubicBezTo>
                <a:lnTo>
                  <a:pt x="1153184" y="1356208"/>
                </a:lnTo>
                <a:lnTo>
                  <a:pt x="1138856" y="1337047"/>
                </a:lnTo>
                <a:cubicBezTo>
                  <a:pt x="868160" y="1009038"/>
                  <a:pt x="458496" y="799966"/>
                  <a:pt x="0" y="799966"/>
                </a:cubicBezTo>
                <a:close/>
              </a:path>
            </a:pathLst>
          </a:custGeom>
        </p:spPr>
      </p:pic>
      <p:pic>
        <p:nvPicPr>
          <p:cNvPr id="13" name="Picture 12" descr="A group of trucks and containers&#10;&#10;Description automatically generated with medium confidence">
            <a:extLst>
              <a:ext uri="{FF2B5EF4-FFF2-40B4-BE49-F238E27FC236}">
                <a16:creationId xmlns:a16="http://schemas.microsoft.com/office/drawing/2014/main" id="{759FFC97-ABCF-1B88-C33A-F55DC7E7A3B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58" t="3192" r="7282"/>
          <a:stretch>
            <a:fillRect/>
          </a:stretch>
        </p:blipFill>
        <p:spPr>
          <a:xfrm rot="13681570">
            <a:off x="-1060457" y="1651877"/>
            <a:ext cx="1122676" cy="1925383"/>
          </a:xfrm>
          <a:custGeom>
            <a:avLst/>
            <a:gdLst>
              <a:gd name="connsiteX0" fmla="*/ 626140 w 1122676"/>
              <a:gd name="connsiteY0" fmla="*/ 0 h 1925383"/>
              <a:gd name="connsiteX1" fmla="*/ 1108673 w 1122676"/>
              <a:gd name="connsiteY1" fmla="*/ 1670998 h 1925383"/>
              <a:gd name="connsiteX2" fmla="*/ 1065596 w 1122676"/>
              <a:gd name="connsiteY2" fmla="*/ 1925383 h 1925383"/>
              <a:gd name="connsiteX3" fmla="*/ 1065592 w 1122676"/>
              <a:gd name="connsiteY3" fmla="*/ 1925383 h 1925383"/>
              <a:gd name="connsiteX4" fmla="*/ 284794 w 1122676"/>
              <a:gd name="connsiteY4" fmla="*/ 1747171 h 1925383"/>
              <a:gd name="connsiteX5" fmla="*/ 292706 w 1122676"/>
              <a:gd name="connsiteY5" fmla="*/ 1716402 h 1925383"/>
              <a:gd name="connsiteX6" fmla="*/ 322690 w 1122676"/>
              <a:gd name="connsiteY6" fmla="*/ 1418962 h 1925383"/>
              <a:gd name="connsiteX7" fmla="*/ 70634 w 1122676"/>
              <a:gd name="connsiteY7" fmla="*/ 593787 h 1925383"/>
              <a:gd name="connsiteX8" fmla="*/ 0 w 1122676"/>
              <a:gd name="connsiteY8" fmla="*/ 499330 h 192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22676" h="1925383">
                <a:moveTo>
                  <a:pt x="626140" y="0"/>
                </a:moveTo>
                <a:cubicBezTo>
                  <a:pt x="1003987" y="473806"/>
                  <a:pt x="1175056" y="1075601"/>
                  <a:pt x="1108673" y="1670998"/>
                </a:cubicBezTo>
                <a:lnTo>
                  <a:pt x="1065596" y="1925383"/>
                </a:lnTo>
                <a:lnTo>
                  <a:pt x="1065592" y="1925383"/>
                </a:lnTo>
                <a:lnTo>
                  <a:pt x="284794" y="1747171"/>
                </a:lnTo>
                <a:lnTo>
                  <a:pt x="292706" y="1716402"/>
                </a:lnTo>
                <a:cubicBezTo>
                  <a:pt x="312366" y="1620326"/>
                  <a:pt x="322690" y="1520850"/>
                  <a:pt x="322690" y="1418962"/>
                </a:cubicBezTo>
                <a:cubicBezTo>
                  <a:pt x="322690" y="1113299"/>
                  <a:pt x="229769" y="829338"/>
                  <a:pt x="70634" y="593787"/>
                </a:cubicBezTo>
                <a:lnTo>
                  <a:pt x="0" y="499330"/>
                </a:lnTo>
                <a:close/>
              </a:path>
            </a:pathLst>
          </a:cu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CEC51F6-B851-3C2F-E0D8-3587BC6ED69C}"/>
              </a:ext>
            </a:extLst>
          </p:cNvPr>
          <p:cNvSpPr txBox="1"/>
          <p:nvPr/>
        </p:nvSpPr>
        <p:spPr>
          <a:xfrm>
            <a:off x="4130465" y="1564143"/>
            <a:ext cx="7824468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  <a:r>
              <a:rPr lang="en-CA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Innovation Stimulation: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Promotes development of new object detection techniques.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Benchmarking: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Provides a standard benchmark for evaluating object detection algorithms.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Collaboration: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Facilitates collaboration among researchers and institutions globally.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Real-World Application: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Results can be directly applied to enhance real-time drone-based systems.</a:t>
            </a:r>
          </a:p>
          <a:p>
            <a:pPr algn="l"/>
            <a:endParaRPr lang="en-CA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CA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Challenges</a:t>
            </a:r>
            <a:r>
              <a:rPr lang="en-CA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Large Scale Variations: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Substantial differences in object scales within the same category.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Occlusion: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Significant impact on detection performance due to object occlusion.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b="1" dirty="0">
                <a:latin typeface="Calibri" panose="020F0502020204030204" pitchFamily="34" charset="0"/>
                <a:cs typeface="Calibri" panose="020F0502020204030204" pitchFamily="34" charset="0"/>
              </a:rPr>
              <a:t>Class Imbalance:</a:t>
            </a:r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 Imbalance in the frequency of different object categories affecting accuracy.</a:t>
            </a:r>
          </a:p>
          <a:p>
            <a:pPr algn="l"/>
            <a:endParaRPr lang="en-CA" sz="16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85AD97-AF35-56F2-6DCD-FB1A113BCA51}"/>
              </a:ext>
            </a:extLst>
          </p:cNvPr>
          <p:cNvSpPr txBox="1"/>
          <p:nvPr/>
        </p:nvSpPr>
        <p:spPr>
          <a:xfrm>
            <a:off x="4016058" y="872211"/>
            <a:ext cx="6154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Benefits, Challenges and Solutions </a:t>
            </a:r>
          </a:p>
        </p:txBody>
      </p:sp>
    </p:spTree>
    <p:extLst>
      <p:ext uri="{BB962C8B-B14F-4D97-AF65-F5344CB8AC3E}">
        <p14:creationId xmlns:p14="http://schemas.microsoft.com/office/powerpoint/2010/main" val="322709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2196</TotalTime>
  <Words>757</Words>
  <Application>Microsoft Macintosh PowerPoint</Application>
  <PresentationFormat>Widescreen</PresentationFormat>
  <Paragraphs>105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Vinith Shadu Shetty</dc:creator>
  <cp:lastModifiedBy>Vinith Shadu Shetty</cp:lastModifiedBy>
  <cp:revision>8</cp:revision>
  <dcterms:created xsi:type="dcterms:W3CDTF">2024-05-20T18:58:02Z</dcterms:created>
  <dcterms:modified xsi:type="dcterms:W3CDTF">2024-07-02T15:16:42Z</dcterms:modified>
</cp:coreProperties>
</file>

<file path=docProps/thumbnail.jpeg>
</file>